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CD56-951A-9213-B677-B3908F95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BCAA4-0E44-2CF6-CE41-E3E401D36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E44E7-5C5B-B149-020F-FB12C0E6E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93CE3-0656-B9B2-83C6-64CFFB983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FD34C-9D46-A5C8-080D-8144FF02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3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492C-48B3-EF3D-F7E1-AF0C0FB8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F0D6-ACC5-4CA6-AC13-7598CD90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7BB5E-A353-81E7-7F40-013ADACB6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851B5-BB70-0E6C-1704-CD2905403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2A8C-C53E-2AEF-6DFB-47C19892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3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05CD-3260-28C0-A8B3-9F91AC68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E0A1D-E150-83C6-2491-5E8CF03A9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A12C0-BDA8-668D-5445-DDD468D9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0C4AF-DDE2-7590-94FF-A1066C6C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D6F1-27F7-116A-3B45-38F0C293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7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A5A2-0C68-A570-635A-6EDB9CE1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04326-AC8F-F0D0-FD65-405AD11D7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176A5-343F-ABFF-C543-F47083222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4E523-B66C-071B-2233-DCF9796D6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11447-F128-2CDE-11E3-98BFC4320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E5BE8-1F45-470E-E757-598FD99C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2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1ECE-8B7D-8F1D-C723-F7E316F5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CCEE1-211C-2B1B-6FA6-E4B9EA091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0C1D1-FA09-B4EC-8C7B-7994354DB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411DF-58DC-CA36-8629-2C324B5D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F7A0D-A34A-0601-AA61-172FE6050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D014AB-540E-7A48-1492-56191862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AF9FDA-5AB1-4A70-EC63-D7D59F61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B43069-360E-01C9-4F1C-02F8665C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5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B694-1403-B202-2284-8DB7D245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3ED6B9-8D6B-9594-1921-E047D80D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A06DC-3A09-CA34-7378-AEB9ACEC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67134-2671-9CB4-4EEC-CCE8F663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8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8B99D-5A7E-61F4-9A40-B6E6E413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79086-E3AF-B353-A124-FFF9FB85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29707-FD4E-42AB-F9A4-94AE0CC8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8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0C44-FF7A-E988-17EA-D178B58C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A16A7-ADE4-FD76-6F39-E1248D190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6987-D3DB-E51E-1B8D-47D18665A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45824-18DE-5E03-12C2-A24DAD04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6E67D-7E39-7250-B106-560BC981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E9BE4-E5E2-C8D9-4548-DD4D0437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4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BAF6-9517-E9DF-436C-4B7E414F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CBCB7-20AC-0421-37BB-080AD66AD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BCADD-358E-44F7-0441-5DA5EF2FA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B4F70-1FDB-F2F3-D4E1-C22EA080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D5290-86E6-B882-CCC3-991D25D74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D9BC4-F7AE-ED7B-4BAE-52DECB9E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38954-3F13-2EC6-39FC-10C946B0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80EB7-0103-8215-13DB-CFBD75F45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BF401-9266-813C-2059-DE41BE72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136A-4CB9-BB3B-A5FB-FD91F66E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CC411-0482-A969-B574-D5E4403C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5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54E4C-D099-DFF6-5F20-F07FFD56D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A5EC0-81E0-C714-8BDA-BFB442DE1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7EB56-ECB8-CABF-8FB2-D71A8FBC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012AB-F1C3-796E-F4F3-2C242C1D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8A87-83C7-4AE8-1737-FC02493D8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6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3828CC-B581-E373-56F9-F3391442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01543-F63C-AD4F-8DEA-9D56DA758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6CE18-DF16-C174-B005-DFA73A17D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5081D7-ABA8-8F44-981A-54BDDE36249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B9900-62DF-4740-0F31-17D5047EC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20302-CDF2-0AA6-E996-E2FF3314D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4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8BC53E-60AB-D2D5-AB2A-0E4191E6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6" y="0"/>
            <a:ext cx="91757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01993-F116-23AA-916E-503A357EB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168" y="3281362"/>
            <a:ext cx="4550832" cy="1745721"/>
          </a:xfrm>
        </p:spPr>
        <p:txBody>
          <a:bodyPr>
            <a:noAutofit/>
          </a:bodyPr>
          <a:lstStyle/>
          <a:p>
            <a:r>
              <a:rPr lang="en-US" sz="9600" dirty="0">
                <a:latin typeface="Colonna MT" pitchFamily="82" charset="77"/>
              </a:rPr>
              <a:t>The Prophet</a:t>
            </a:r>
            <a:br>
              <a:rPr lang="en-US" sz="9600" dirty="0">
                <a:latin typeface="Colonna MT" pitchFamily="82" charset="77"/>
              </a:rPr>
            </a:br>
            <a:r>
              <a:rPr lang="en-US" sz="9600" dirty="0">
                <a:latin typeface="Colonna MT" pitchFamily="82" charset="77"/>
              </a:rPr>
              <a:t>Haggai</a:t>
            </a:r>
          </a:p>
        </p:txBody>
      </p:sp>
    </p:spTree>
    <p:extLst>
      <p:ext uri="{BB962C8B-B14F-4D97-AF65-F5344CB8AC3E}">
        <p14:creationId xmlns:p14="http://schemas.microsoft.com/office/powerpoint/2010/main" val="38654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D513B8-E9A0-5732-37EF-0A5C5B98A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/>
          <a:stretch>
            <a:fillRect/>
          </a:stretch>
        </p:blipFill>
        <p:spPr>
          <a:xfrm>
            <a:off x="-21167" y="-32808"/>
            <a:ext cx="9165167" cy="6890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8255"/>
            <a:ext cx="8600016" cy="1325563"/>
          </a:xfrm>
        </p:spPr>
        <p:txBody>
          <a:bodyPr>
            <a:noAutofit/>
          </a:bodyPr>
          <a:lstStyle/>
          <a:p>
            <a:pPr algn="r"/>
            <a:r>
              <a:rPr lang="en-US" sz="7200" dirty="0">
                <a:latin typeface="Colonna MT" pitchFamily="82" charset="77"/>
              </a:rPr>
              <a:t>Needed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228" y="1394881"/>
            <a:ext cx="6788038" cy="5177926"/>
          </a:xfrm>
        </p:spPr>
        <p:txBody>
          <a:bodyPr>
            <a:normAutofit lnSpcReduction="10000"/>
          </a:bodyPr>
          <a:lstStyle/>
          <a:p>
            <a:pPr algn="r">
              <a:buFont typeface="Wingdings" pitchFamily="2" charset="2"/>
              <a:buChar char="v"/>
            </a:pPr>
            <a:r>
              <a:rPr lang="en-US" b="1" dirty="0"/>
              <a:t>Timing?</a:t>
            </a:r>
            <a:r>
              <a:rPr lang="en-US" dirty="0"/>
              <a:t> 520BC, 2</a:t>
            </a:r>
            <a:r>
              <a:rPr lang="en-US" baseline="30000" dirty="0"/>
              <a:t>nd</a:t>
            </a:r>
            <a:r>
              <a:rPr lang="en-US" dirty="0"/>
              <a:t> year of Darius King  of Persia, 16 years after                      returning to Jerusalem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Haggai himself? </a:t>
            </a:r>
            <a:r>
              <a:rPr lang="en-US" dirty="0"/>
              <a:t>A blunt mission             to get the temple rebuilt</a:t>
            </a:r>
            <a:endParaRPr lang="en-US" b="1" dirty="0"/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A man who stirred God’s people</a:t>
            </a:r>
            <a:r>
              <a:rPr lang="en-US" dirty="0"/>
              <a:t>             Ezra 5:1,6:14</a:t>
            </a:r>
          </a:p>
          <a:p>
            <a:pPr algn="r">
              <a:buFont typeface="Wingdings" pitchFamily="2" charset="2"/>
              <a:buChar char="v"/>
            </a:pPr>
            <a:r>
              <a:rPr lang="en-US" dirty="0"/>
              <a:t>Contemporary of Zechariah, Zerubbabel and Joshua the Priest  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“Thus says the Lord </a:t>
            </a:r>
            <a:r>
              <a:rPr lang="en-US" b="1" i="1" dirty="0"/>
              <a:t>of hosts</a:t>
            </a:r>
            <a:r>
              <a:rPr lang="en-US" b="1" dirty="0"/>
              <a:t>” X5 </a:t>
            </a:r>
            <a:r>
              <a:rPr lang="en-US" dirty="0"/>
              <a:t>                  1:2, 1:5, 1:7, 2:6, 2:11                          (</a:t>
            </a:r>
            <a:r>
              <a:rPr lang="en-US" i="1" dirty="0"/>
              <a:t>Declares the Lord</a:t>
            </a:r>
            <a:r>
              <a:rPr lang="en-US" dirty="0"/>
              <a:t> X12)</a:t>
            </a:r>
          </a:p>
        </p:txBody>
      </p:sp>
    </p:spTree>
    <p:extLst>
      <p:ext uri="{BB962C8B-B14F-4D97-AF65-F5344CB8AC3E}">
        <p14:creationId xmlns:p14="http://schemas.microsoft.com/office/powerpoint/2010/main" val="9259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D513B8-E9A0-5732-37EF-0A5C5B98A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/>
          <a:stretch>
            <a:fillRect/>
          </a:stretch>
        </p:blipFill>
        <p:spPr>
          <a:xfrm>
            <a:off x="-21167" y="-32808"/>
            <a:ext cx="9165167" cy="6890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8255"/>
            <a:ext cx="8600016" cy="1325563"/>
          </a:xfrm>
        </p:spPr>
        <p:txBody>
          <a:bodyPr>
            <a:noAutofit/>
          </a:bodyPr>
          <a:lstStyle/>
          <a:p>
            <a:pPr algn="r"/>
            <a:r>
              <a:rPr lang="en-US" sz="7200" dirty="0">
                <a:latin typeface="Colonna MT" pitchFamily="82" charset="77"/>
              </a:rPr>
              <a:t>Overview &amp;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0" y="1043508"/>
            <a:ext cx="6790266" cy="5513388"/>
          </a:xfrm>
        </p:spPr>
        <p:txBody>
          <a:bodyPr>
            <a:noAutofit/>
          </a:bodyPr>
          <a:lstStyle/>
          <a:p>
            <a:pPr algn="r">
              <a:buFont typeface="Wingdings" pitchFamily="2" charset="2"/>
              <a:buChar char="v"/>
            </a:pPr>
            <a:r>
              <a:rPr lang="en-US" b="1" dirty="0"/>
              <a:t>The State of Judah for 16 years</a:t>
            </a:r>
            <a:r>
              <a:rPr lang="en-US" dirty="0"/>
              <a:t> 1:2-4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God has disciplined </a:t>
            </a:r>
            <a:r>
              <a:rPr lang="en-US" dirty="0"/>
              <a:t>1:10-11, 2:16-17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1 </a:t>
            </a:r>
            <a:r>
              <a:rPr lang="en-US" dirty="0"/>
              <a:t>Get to work!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2a </a:t>
            </a:r>
            <a:r>
              <a:rPr lang="en-US" dirty="0"/>
              <a:t>Addressing Discouragement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2b </a:t>
            </a:r>
            <a:r>
              <a:rPr lang="en-US" dirty="0"/>
              <a:t>Blessing and No More Curse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A conflict in Ezekiel 36:28-30?             </a:t>
            </a:r>
            <a:r>
              <a:rPr lang="en-US" b="1" i="1" dirty="0"/>
              <a:t>  </a:t>
            </a:r>
            <a:r>
              <a:rPr lang="en-US" i="1" dirty="0"/>
              <a:t>No more famine + bountiful land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Not an impressive temple &amp;                            no powerful filling by God                                   </a:t>
            </a:r>
            <a:r>
              <a:rPr lang="en-US" dirty="0"/>
              <a:t>Ezra 3:12-13 / 2:3…</a:t>
            </a:r>
          </a:p>
          <a:p>
            <a:pPr algn="r">
              <a:buFont typeface="Wingdings" pitchFamily="2" charset="2"/>
              <a:buChar char="v"/>
            </a:pPr>
            <a:r>
              <a:rPr lang="en-US" b="1" dirty="0"/>
              <a:t>but God is going to bring                               a GREATER temple yet!  </a:t>
            </a:r>
          </a:p>
        </p:txBody>
      </p:sp>
    </p:spTree>
    <p:extLst>
      <p:ext uri="{BB962C8B-B14F-4D97-AF65-F5344CB8AC3E}">
        <p14:creationId xmlns:p14="http://schemas.microsoft.com/office/powerpoint/2010/main" val="25017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37BF77F-7E24-B742-B339-31188A35ECB7}"/>
              </a:ext>
            </a:extLst>
          </p:cNvPr>
          <p:cNvGrpSpPr/>
          <p:nvPr/>
        </p:nvGrpSpPr>
        <p:grpSpPr>
          <a:xfrm>
            <a:off x="280147" y="112060"/>
            <a:ext cx="11215221" cy="6574116"/>
            <a:chOff x="1877519" y="5243245"/>
            <a:chExt cx="4923508" cy="3930411"/>
          </a:xfrm>
        </p:grpSpPr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06EB13F2-9169-034F-37F7-8E131DC64C16}"/>
                </a:ext>
              </a:extLst>
            </p:cNvPr>
            <p:cNvSpPr/>
            <p:nvPr/>
          </p:nvSpPr>
          <p:spPr>
            <a:xfrm>
              <a:off x="1877519" y="5243245"/>
              <a:ext cx="4923508" cy="3930411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9D81D609-7B47-7510-B2C4-4835350209B9}"/>
                </a:ext>
              </a:extLst>
            </p:cNvPr>
            <p:cNvSpPr/>
            <p:nvPr/>
          </p:nvSpPr>
          <p:spPr>
            <a:xfrm>
              <a:off x="1877520" y="6604652"/>
              <a:ext cx="3215242" cy="2569004"/>
            </a:xfrm>
            <a:prstGeom prst="triangle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5A86F26-DEFB-4FD1-CE90-6E54D7CC76E3}"/>
              </a:ext>
            </a:extLst>
          </p:cNvPr>
          <p:cNvSpPr txBox="1"/>
          <p:nvPr/>
        </p:nvSpPr>
        <p:spPr>
          <a:xfrm>
            <a:off x="112804" y="112060"/>
            <a:ext cx="30621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/>
              <a:t>Haggai sees</a:t>
            </a:r>
          </a:p>
          <a:p>
            <a:pPr algn="l"/>
            <a:r>
              <a:rPr lang="en-US" sz="2800" dirty="0"/>
              <a:t>these days of return are *actually* the beginning of glory </a:t>
            </a:r>
          </a:p>
          <a:p>
            <a:pPr algn="l"/>
            <a:r>
              <a:rPr lang="en-US" sz="2800" dirty="0"/>
              <a:t>2:9 - “shall be”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606C3F-8CCF-7655-C747-1DF5310BCD40}"/>
              </a:ext>
            </a:extLst>
          </p:cNvPr>
          <p:cNvSpPr txBox="1"/>
          <p:nvPr/>
        </p:nvSpPr>
        <p:spPr>
          <a:xfrm>
            <a:off x="2778930" y="2801715"/>
            <a:ext cx="23264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Spirit     </a:t>
            </a:r>
            <a:r>
              <a:rPr lang="en-US" sz="2800" dirty="0">
                <a:solidFill>
                  <a:schemeClr val="bg1">
                    <a:lumMod val="10000"/>
                  </a:schemeClr>
                </a:solidFill>
              </a:rPr>
              <a:t>among you</a:t>
            </a:r>
          </a:p>
          <a:p>
            <a:pPr algn="ctr"/>
            <a:r>
              <a:rPr lang="en-US" sz="2800" dirty="0"/>
              <a:t>(2:5)</a:t>
            </a:r>
          </a:p>
        </p:txBody>
      </p:sp>
      <p:pic>
        <p:nvPicPr>
          <p:cNvPr id="12" name="Graphic 11" descr="Telescope with solid fill">
            <a:extLst>
              <a:ext uri="{FF2B5EF4-FFF2-40B4-BE49-F238E27FC236}">
                <a16:creationId xmlns:a16="http://schemas.microsoft.com/office/drawing/2014/main" id="{5440920E-CE81-2B2C-BC2B-2CD1FB63B7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804" y="3160386"/>
            <a:ext cx="1702755" cy="17027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768520-A560-E78E-E4EE-6527732CCA54}"/>
              </a:ext>
            </a:extLst>
          </p:cNvPr>
          <p:cNvSpPr txBox="1"/>
          <p:nvPr/>
        </p:nvSpPr>
        <p:spPr>
          <a:xfrm>
            <a:off x="4527315" y="449202"/>
            <a:ext cx="27208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Spirit </a:t>
            </a:r>
          </a:p>
          <a:p>
            <a:pPr algn="ctr"/>
            <a:r>
              <a:rPr lang="en-US" sz="2800" dirty="0"/>
              <a:t>is in the      church/temple                  Eph. 2:19-22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E2D119-D8B6-46E0-D2B9-2CDB1FA5E48A}"/>
              </a:ext>
            </a:extLst>
          </p:cNvPr>
          <p:cNvSpPr txBox="1"/>
          <p:nvPr/>
        </p:nvSpPr>
        <p:spPr>
          <a:xfrm>
            <a:off x="701901" y="5074357"/>
            <a:ext cx="3488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Judgment                    on the </a:t>
            </a:r>
            <a:r>
              <a:rPr lang="en-US" sz="2800" dirty="0">
                <a:solidFill>
                  <a:schemeClr val="accent2"/>
                </a:solidFill>
              </a:rPr>
              <a:t>Nations</a:t>
            </a:r>
            <a:r>
              <a:rPr lang="en-US" sz="2800" dirty="0"/>
              <a:t> </a:t>
            </a:r>
          </a:p>
          <a:p>
            <a:pPr algn="ctr"/>
            <a:r>
              <a:rPr lang="en-US" sz="2800" dirty="0"/>
              <a:t>2:6-7, 21f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862139-BC06-4C46-4D35-6AD088F6366F}"/>
              </a:ext>
            </a:extLst>
          </p:cNvPr>
          <p:cNvSpPr txBox="1"/>
          <p:nvPr/>
        </p:nvSpPr>
        <p:spPr>
          <a:xfrm>
            <a:off x="5188089" y="2294418"/>
            <a:ext cx="22089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Nations </a:t>
            </a:r>
            <a:r>
              <a:rPr lang="en-US" sz="2800" dirty="0">
                <a:solidFill>
                  <a:schemeClr val="bg1">
                    <a:lumMod val="10000"/>
                  </a:schemeClr>
                </a:solidFill>
              </a:rPr>
              <a:t>removed</a:t>
            </a:r>
          </a:p>
          <a:p>
            <a:pPr algn="ctr"/>
            <a:r>
              <a:rPr lang="en-US" sz="2800" dirty="0"/>
              <a:t>Heb 12:26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A1E35D-51F4-C1A0-31B7-2F918151A488}"/>
              </a:ext>
            </a:extLst>
          </p:cNvPr>
          <p:cNvSpPr txBox="1"/>
          <p:nvPr/>
        </p:nvSpPr>
        <p:spPr>
          <a:xfrm>
            <a:off x="6386487" y="58565"/>
            <a:ext cx="27208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/>
              <a:t>Amos 9/Acts 15 says this is fulfilled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6B14B8-1A09-676A-923A-4C4C60CFC36C}"/>
              </a:ext>
            </a:extLst>
          </p:cNvPr>
          <p:cNvSpPr txBox="1"/>
          <p:nvPr/>
        </p:nvSpPr>
        <p:spPr>
          <a:xfrm>
            <a:off x="4991808" y="5618949"/>
            <a:ext cx="2208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 will give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</a:rPr>
              <a:t>peace</a:t>
            </a:r>
            <a:r>
              <a:rPr lang="en-US" sz="2800" dirty="0"/>
              <a:t> 2:9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3BEBC-74C5-9A0E-CB7D-D84DDE3B7B1C}"/>
              </a:ext>
            </a:extLst>
          </p:cNvPr>
          <p:cNvSpPr txBox="1"/>
          <p:nvPr/>
        </p:nvSpPr>
        <p:spPr>
          <a:xfrm>
            <a:off x="6777882" y="5063957"/>
            <a:ext cx="27208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</a:rPr>
              <a:t>Peace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/>
              <a:t>                  in Christ </a:t>
            </a:r>
          </a:p>
          <a:p>
            <a:pPr algn="ctr"/>
            <a:r>
              <a:rPr lang="en-US" sz="2800" dirty="0"/>
              <a:t>Eph2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83C0C9-D455-7004-B0E2-D83F4C0D5D87}"/>
              </a:ext>
            </a:extLst>
          </p:cNvPr>
          <p:cNvSpPr txBox="1"/>
          <p:nvPr/>
        </p:nvSpPr>
        <p:spPr>
          <a:xfrm>
            <a:off x="3424254" y="4186710"/>
            <a:ext cx="23264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Wealth from the </a:t>
            </a:r>
            <a:r>
              <a:rPr lang="en-US" sz="2800" dirty="0">
                <a:solidFill>
                  <a:schemeClr val="accent2"/>
                </a:solidFill>
              </a:rPr>
              <a:t>Gentiles</a:t>
            </a:r>
          </a:p>
          <a:p>
            <a:pPr algn="ctr"/>
            <a:r>
              <a:rPr lang="en-US" sz="2800" dirty="0"/>
              <a:t>2:7-8</a:t>
            </a:r>
          </a:p>
          <a:p>
            <a:pPr algn="ctr"/>
            <a:r>
              <a:rPr lang="en-US" sz="2800" dirty="0"/>
              <a:t>(Ezra 6:6f</a:t>
            </a:r>
          </a:p>
          <a:p>
            <a:pPr algn="ctr"/>
            <a:r>
              <a:rPr lang="en-US" sz="2800" dirty="0"/>
              <a:t>Is. 60)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99F5D9-DC6E-E5F7-2DE0-03CDFE1A3E8E}"/>
              </a:ext>
            </a:extLst>
          </p:cNvPr>
          <p:cNvSpPr txBox="1"/>
          <p:nvPr/>
        </p:nvSpPr>
        <p:spPr>
          <a:xfrm>
            <a:off x="6565607" y="3576164"/>
            <a:ext cx="2077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Save 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</a:rPr>
              <a:t>Gentiles</a:t>
            </a:r>
          </a:p>
          <a:p>
            <a:pPr algn="ctr"/>
            <a:r>
              <a:rPr lang="en-US" sz="2800" dirty="0"/>
              <a:t>(Eph. 2:17f)</a:t>
            </a:r>
          </a:p>
        </p:txBody>
      </p:sp>
    </p:spTree>
    <p:extLst>
      <p:ext uri="{BB962C8B-B14F-4D97-AF65-F5344CB8AC3E}">
        <p14:creationId xmlns:p14="http://schemas.microsoft.com/office/powerpoint/2010/main" val="318945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  <p:bldP spid="22" grpId="0"/>
      <p:bldP spid="9" grpId="0"/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E30947-3D8A-13E4-92DC-46B45E6D1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/>
          <a:stretch>
            <a:fillRect/>
          </a:stretch>
        </p:blipFill>
        <p:spPr>
          <a:xfrm>
            <a:off x="0" y="-14288"/>
            <a:ext cx="9342438" cy="6872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3981"/>
            <a:ext cx="7886700" cy="904874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chemeClr val="bg1"/>
                </a:solidFill>
                <a:latin typeface="Colonna MT" pitchFamily="82" charset="77"/>
              </a:rPr>
              <a:t>Big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038004"/>
            <a:ext cx="6973491" cy="53808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God will not tolerate 2</a:t>
            </a:r>
            <a:r>
              <a:rPr lang="en-US" sz="4000" b="1" baseline="30000" dirty="0">
                <a:solidFill>
                  <a:schemeClr val="bg1"/>
                </a:solidFill>
              </a:rPr>
              <a:t>nd</a:t>
            </a:r>
            <a:r>
              <a:rPr lang="en-US" sz="4000" b="1" dirty="0">
                <a:solidFill>
                  <a:schemeClr val="bg1"/>
                </a:solidFill>
              </a:rPr>
              <a:t> place</a:t>
            </a:r>
            <a:r>
              <a:rPr lang="en-US" sz="4000" dirty="0">
                <a:solidFill>
                  <a:schemeClr val="bg1"/>
                </a:solidFill>
              </a:rPr>
              <a:t>  1:9-11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Simple obedience</a:t>
            </a:r>
            <a:r>
              <a:rPr lang="en-US" sz="4000" dirty="0">
                <a:solidFill>
                  <a:schemeClr val="bg1"/>
                </a:solidFill>
              </a:rPr>
              <a:t> (w/o miracles) 1:12</a:t>
            </a:r>
            <a:endParaRPr lang="en-US" sz="4000" i="1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The preservation of “The Anointed” heritage</a:t>
            </a:r>
            <a:r>
              <a:rPr lang="en-US" sz="4000" dirty="0">
                <a:solidFill>
                  <a:schemeClr val="bg1"/>
                </a:solidFill>
              </a:rPr>
              <a:t> 2:23                    (</a:t>
            </a:r>
            <a:r>
              <a:rPr lang="en-US" sz="4000" i="1" dirty="0">
                <a:solidFill>
                  <a:schemeClr val="bg1"/>
                </a:solidFill>
              </a:rPr>
              <a:t>For us: Matt. 1:12, for them: </a:t>
            </a:r>
            <a:r>
              <a:rPr lang="en-US" sz="4000" i="1" dirty="0" err="1">
                <a:solidFill>
                  <a:schemeClr val="bg1"/>
                </a:solidFill>
              </a:rPr>
              <a:t>Jer</a:t>
            </a:r>
            <a:r>
              <a:rPr lang="en-US" sz="4000" i="1" dirty="0">
                <a:solidFill>
                  <a:schemeClr val="bg1"/>
                </a:solidFill>
              </a:rPr>
              <a:t>. 22:24-30</a:t>
            </a:r>
            <a:r>
              <a:rPr lang="en-US" sz="40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217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E30947-3D8A-13E4-92DC-46B45E6D1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/>
          <a:stretch>
            <a:fillRect/>
          </a:stretch>
        </p:blipFill>
        <p:spPr>
          <a:xfrm>
            <a:off x="0" y="-14288"/>
            <a:ext cx="9342438" cy="6872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13" y="56356"/>
            <a:ext cx="7886700" cy="904874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chemeClr val="bg1"/>
                </a:solidFill>
                <a:latin typeface="Colonna MT" pitchFamily="82" charset="77"/>
              </a:rPr>
              <a:t>For us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12" y="850691"/>
            <a:ext cx="6714365" cy="53808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Consider your ways</a:t>
            </a:r>
            <a:r>
              <a:rPr lang="en-US" sz="4000" dirty="0">
                <a:solidFill>
                  <a:schemeClr val="bg1"/>
                </a:solidFill>
              </a:rPr>
              <a:t> 1:5, 7 (also 2:15,18 -  “do not be deceived”)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God is w/ those who are w/Him</a:t>
            </a:r>
            <a:r>
              <a:rPr lang="en-US" sz="4000" dirty="0">
                <a:solidFill>
                  <a:schemeClr val="bg1"/>
                </a:solidFill>
              </a:rPr>
              <a:t> 1:13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Be Strong and WORK</a:t>
            </a:r>
            <a:r>
              <a:rPr lang="en-US" sz="4000" dirty="0">
                <a:solidFill>
                  <a:schemeClr val="bg1"/>
                </a:solidFill>
              </a:rPr>
              <a:t> 2:3-4 (Matt. 28:20)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>
                <a:solidFill>
                  <a:schemeClr val="bg1"/>
                </a:solidFill>
              </a:rPr>
              <a:t>Doing “church” doesn’t make you holy</a:t>
            </a:r>
            <a:r>
              <a:rPr lang="en-US" sz="4000" dirty="0">
                <a:solidFill>
                  <a:schemeClr val="bg1"/>
                </a:solidFill>
              </a:rPr>
              <a:t> 2:14</a:t>
            </a:r>
          </a:p>
        </p:txBody>
      </p:sp>
    </p:spTree>
    <p:extLst>
      <p:ext uri="{BB962C8B-B14F-4D97-AF65-F5344CB8AC3E}">
        <p14:creationId xmlns:p14="http://schemas.microsoft.com/office/powerpoint/2010/main" val="27577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D896C4-AFBC-30AE-797C-CBF205A7A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/>
          <a:stretch>
            <a:fillRect/>
          </a:stretch>
        </p:blipFill>
        <p:spPr>
          <a:xfrm>
            <a:off x="0" y="-22226"/>
            <a:ext cx="9144000" cy="6880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463"/>
            <a:ext cx="8261350" cy="9048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>
                <a:latin typeface="Colonna MT" pitchFamily="82" charset="77"/>
              </a:rPr>
              <a:t>Hear Haggai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260" y="1051855"/>
            <a:ext cx="6135461" cy="5380830"/>
          </a:xfrm>
        </p:spPr>
        <p:txBody>
          <a:bodyPr>
            <a:noAutofit/>
          </a:bodyPr>
          <a:lstStyle/>
          <a:p>
            <a:pPr algn="r">
              <a:buFont typeface="Wingdings" pitchFamily="2" charset="2"/>
              <a:buChar char="v"/>
            </a:pPr>
            <a:r>
              <a:rPr lang="en-US" sz="3700" dirty="0"/>
              <a:t>In the spirit of Haggai…consider this:</a:t>
            </a:r>
          </a:p>
          <a:p>
            <a:pPr algn="r">
              <a:buFont typeface="Wingdings" pitchFamily="2" charset="2"/>
              <a:buChar char="v"/>
            </a:pPr>
            <a:r>
              <a:rPr lang="en-US" sz="3700" b="1" dirty="0"/>
              <a:t>Is God pleased with the amount of devotion you have to building your own kingdom versus His?                                                                    </a:t>
            </a:r>
            <a:r>
              <a:rPr lang="en-US" sz="3700" i="1" u="sng" dirty="0"/>
              <a:t>Or</a:t>
            </a:r>
            <a:r>
              <a:rPr lang="en-US" sz="3700" i="1" dirty="0"/>
              <a:t> are we putting money into a bag with holes?     (Gal. 6:7-10)</a:t>
            </a:r>
            <a:r>
              <a:rPr lang="en-US" sz="37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53460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Prophet Haggai</vt:lpstr>
      <vt:lpstr>Needed Background</vt:lpstr>
      <vt:lpstr>Overview &amp; Keys</vt:lpstr>
      <vt:lpstr>PowerPoint Presentation</vt:lpstr>
      <vt:lpstr>Big Ideas</vt:lpstr>
      <vt:lpstr>For us today</vt:lpstr>
      <vt:lpstr>Hear Haggai today…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Prophet Joel</dc:title>
  <dc:creator>Austin Byers</dc:creator>
  <cp:lastModifiedBy>Austin Byers</cp:lastModifiedBy>
  <cp:revision>11</cp:revision>
  <dcterms:created xsi:type="dcterms:W3CDTF">2026-01-12T16:01:05Z</dcterms:created>
  <dcterms:modified xsi:type="dcterms:W3CDTF">2026-10-25T11:45:34Z</dcterms:modified>
</cp:coreProperties>
</file>